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6" r:id="rId10"/>
    <p:sldId id="288" r:id="rId11"/>
    <p:sldId id="289" r:id="rId12"/>
    <p:sldId id="290" r:id="rId13"/>
    <p:sldId id="291" r:id="rId14"/>
    <p:sldId id="292" r:id="rId15"/>
    <p:sldId id="293" r:id="rId16"/>
    <p:sldId id="294" r:id="rId17"/>
    <p:sldId id="295"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19" autoAdjust="0"/>
  </p:normalViewPr>
  <p:slideViewPr>
    <p:cSldViewPr snapToGrid="0">
      <p:cViewPr varScale="1">
        <p:scale>
          <a:sx n="114" d="100"/>
          <a:sy n="114"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11/26/2020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Fake News Classification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Abhishek Murarka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8" name="Picture 7">
            <a:extLst>
              <a:ext uri="{FF2B5EF4-FFF2-40B4-BE49-F238E27FC236}">
                <a16:creationId xmlns:a16="http://schemas.microsoft.com/office/drawing/2014/main" id="{CA4677CE-1D5E-46BE-892C-A2506FD71FC2}"/>
              </a:ext>
            </a:extLst>
          </p:cNvPr>
          <p:cNvPicPr/>
          <p:nvPr/>
        </p:nvPicPr>
        <p:blipFill>
          <a:blip r:embed="rId2"/>
          <a:stretch>
            <a:fillRect/>
          </a:stretch>
        </p:blipFill>
        <p:spPr>
          <a:xfrm>
            <a:off x="254466" y="1577218"/>
            <a:ext cx="5524500" cy="4060184"/>
          </a:xfrm>
          <a:prstGeom prst="rect">
            <a:avLst/>
          </a:prstGeom>
        </p:spPr>
      </p:pic>
      <p:pic>
        <p:nvPicPr>
          <p:cNvPr id="9" name="Picture 8">
            <a:extLst>
              <a:ext uri="{FF2B5EF4-FFF2-40B4-BE49-F238E27FC236}">
                <a16:creationId xmlns:a16="http://schemas.microsoft.com/office/drawing/2014/main" id="{1EE12A63-EC1D-4C22-9F10-BDE2FDC472D5}"/>
              </a:ext>
            </a:extLst>
          </p:cNvPr>
          <p:cNvPicPr/>
          <p:nvPr/>
        </p:nvPicPr>
        <p:blipFill>
          <a:blip r:embed="rId3"/>
          <a:stretch>
            <a:fillRect/>
          </a:stretch>
        </p:blipFill>
        <p:spPr>
          <a:xfrm>
            <a:off x="6111380" y="1577218"/>
            <a:ext cx="5572125" cy="4060184"/>
          </a:xfrm>
          <a:prstGeom prst="rect">
            <a:avLst/>
          </a:prstGeom>
        </p:spPr>
      </p:pic>
    </p:spTree>
    <p:extLst>
      <p:ext uri="{BB962C8B-B14F-4D97-AF65-F5344CB8AC3E}">
        <p14:creationId xmlns:p14="http://schemas.microsoft.com/office/powerpoint/2010/main" val="3320757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6" name="Picture 5">
            <a:extLst>
              <a:ext uri="{FF2B5EF4-FFF2-40B4-BE49-F238E27FC236}">
                <a16:creationId xmlns:a16="http://schemas.microsoft.com/office/drawing/2014/main" id="{F9E20DDA-3CB8-4C3C-91FF-6ECFB5612E8E}"/>
              </a:ext>
            </a:extLst>
          </p:cNvPr>
          <p:cNvPicPr/>
          <p:nvPr/>
        </p:nvPicPr>
        <p:blipFill>
          <a:blip r:embed="rId2"/>
          <a:stretch>
            <a:fillRect/>
          </a:stretch>
        </p:blipFill>
        <p:spPr>
          <a:xfrm>
            <a:off x="350771" y="1577218"/>
            <a:ext cx="5572125" cy="4060184"/>
          </a:xfrm>
          <a:prstGeom prst="rect">
            <a:avLst/>
          </a:prstGeom>
        </p:spPr>
      </p:pic>
      <p:pic>
        <p:nvPicPr>
          <p:cNvPr id="7" name="Picture 6">
            <a:extLst>
              <a:ext uri="{FF2B5EF4-FFF2-40B4-BE49-F238E27FC236}">
                <a16:creationId xmlns:a16="http://schemas.microsoft.com/office/drawing/2014/main" id="{22EBBB52-F75D-461A-A8B9-E87688772A6F}"/>
              </a:ext>
            </a:extLst>
          </p:cNvPr>
          <p:cNvPicPr/>
          <p:nvPr/>
        </p:nvPicPr>
        <p:blipFill>
          <a:blip r:embed="rId3"/>
          <a:stretch>
            <a:fillRect/>
          </a:stretch>
        </p:blipFill>
        <p:spPr>
          <a:xfrm>
            <a:off x="6269106" y="1577218"/>
            <a:ext cx="5518608" cy="4060184"/>
          </a:xfrm>
          <a:prstGeom prst="rect">
            <a:avLst/>
          </a:prstGeom>
        </p:spPr>
      </p:pic>
    </p:spTree>
    <p:extLst>
      <p:ext uri="{BB962C8B-B14F-4D97-AF65-F5344CB8AC3E}">
        <p14:creationId xmlns:p14="http://schemas.microsoft.com/office/powerpoint/2010/main" val="232258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8" name="Picture 7">
            <a:extLst>
              <a:ext uri="{FF2B5EF4-FFF2-40B4-BE49-F238E27FC236}">
                <a16:creationId xmlns:a16="http://schemas.microsoft.com/office/drawing/2014/main" id="{BCD0AE77-29EF-4C97-9A40-364F3F6621A5}"/>
              </a:ext>
            </a:extLst>
          </p:cNvPr>
          <p:cNvPicPr/>
          <p:nvPr/>
        </p:nvPicPr>
        <p:blipFill>
          <a:blip r:embed="rId2"/>
          <a:stretch>
            <a:fillRect/>
          </a:stretch>
        </p:blipFill>
        <p:spPr>
          <a:xfrm>
            <a:off x="364490" y="1577218"/>
            <a:ext cx="5731510" cy="4227964"/>
          </a:xfrm>
          <a:prstGeom prst="rect">
            <a:avLst/>
          </a:prstGeom>
        </p:spPr>
      </p:pic>
      <p:pic>
        <p:nvPicPr>
          <p:cNvPr id="9" name="Picture 8">
            <a:extLst>
              <a:ext uri="{FF2B5EF4-FFF2-40B4-BE49-F238E27FC236}">
                <a16:creationId xmlns:a16="http://schemas.microsoft.com/office/drawing/2014/main" id="{C733C8D5-61C7-4FC7-896A-322721CCA6D9}"/>
              </a:ext>
            </a:extLst>
          </p:cNvPr>
          <p:cNvPicPr/>
          <p:nvPr/>
        </p:nvPicPr>
        <p:blipFill>
          <a:blip r:embed="rId3"/>
          <a:stretch>
            <a:fillRect/>
          </a:stretch>
        </p:blipFill>
        <p:spPr>
          <a:xfrm>
            <a:off x="6369685" y="1577218"/>
            <a:ext cx="5457825" cy="4227964"/>
          </a:xfrm>
          <a:prstGeom prst="rect">
            <a:avLst/>
          </a:prstGeom>
        </p:spPr>
      </p:pic>
    </p:spTree>
    <p:extLst>
      <p:ext uri="{BB962C8B-B14F-4D97-AF65-F5344CB8AC3E}">
        <p14:creationId xmlns:p14="http://schemas.microsoft.com/office/powerpoint/2010/main" val="1753740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6" name="Picture 5">
            <a:extLst>
              <a:ext uri="{FF2B5EF4-FFF2-40B4-BE49-F238E27FC236}">
                <a16:creationId xmlns:a16="http://schemas.microsoft.com/office/drawing/2014/main" id="{98920D3B-4F50-48D1-B145-3170203CFEF0}"/>
              </a:ext>
            </a:extLst>
          </p:cNvPr>
          <p:cNvPicPr/>
          <p:nvPr/>
        </p:nvPicPr>
        <p:blipFill>
          <a:blip r:embed="rId2"/>
          <a:stretch>
            <a:fillRect/>
          </a:stretch>
        </p:blipFill>
        <p:spPr>
          <a:xfrm>
            <a:off x="461701" y="1594782"/>
            <a:ext cx="5538525" cy="4248150"/>
          </a:xfrm>
          <a:prstGeom prst="rect">
            <a:avLst/>
          </a:prstGeom>
        </p:spPr>
      </p:pic>
      <p:pic>
        <p:nvPicPr>
          <p:cNvPr id="7" name="Picture 6">
            <a:extLst>
              <a:ext uri="{FF2B5EF4-FFF2-40B4-BE49-F238E27FC236}">
                <a16:creationId xmlns:a16="http://schemas.microsoft.com/office/drawing/2014/main" id="{0D8E56FA-2411-4964-82A7-CA800DEF6076}"/>
              </a:ext>
            </a:extLst>
          </p:cNvPr>
          <p:cNvPicPr/>
          <p:nvPr/>
        </p:nvPicPr>
        <p:blipFill>
          <a:blip r:embed="rId3"/>
          <a:stretch>
            <a:fillRect/>
          </a:stretch>
        </p:blipFill>
        <p:spPr>
          <a:xfrm>
            <a:off x="6399009" y="1594783"/>
            <a:ext cx="5538525" cy="4248150"/>
          </a:xfrm>
          <a:prstGeom prst="rect">
            <a:avLst/>
          </a:prstGeom>
        </p:spPr>
      </p:pic>
    </p:spTree>
    <p:extLst>
      <p:ext uri="{BB962C8B-B14F-4D97-AF65-F5344CB8AC3E}">
        <p14:creationId xmlns:p14="http://schemas.microsoft.com/office/powerpoint/2010/main" val="345684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8" name="Picture 7">
            <a:extLst>
              <a:ext uri="{FF2B5EF4-FFF2-40B4-BE49-F238E27FC236}">
                <a16:creationId xmlns:a16="http://schemas.microsoft.com/office/drawing/2014/main" id="{DDCE280B-EF73-47A1-9772-A356912A7B46}"/>
              </a:ext>
            </a:extLst>
          </p:cNvPr>
          <p:cNvPicPr/>
          <p:nvPr/>
        </p:nvPicPr>
        <p:blipFill>
          <a:blip r:embed="rId2"/>
          <a:stretch>
            <a:fillRect/>
          </a:stretch>
        </p:blipFill>
        <p:spPr>
          <a:xfrm>
            <a:off x="529730" y="1594783"/>
            <a:ext cx="5581650" cy="4305300"/>
          </a:xfrm>
          <a:prstGeom prst="rect">
            <a:avLst/>
          </a:prstGeom>
        </p:spPr>
      </p:pic>
      <p:pic>
        <p:nvPicPr>
          <p:cNvPr id="10" name="Picture 9">
            <a:extLst>
              <a:ext uri="{FF2B5EF4-FFF2-40B4-BE49-F238E27FC236}">
                <a16:creationId xmlns:a16="http://schemas.microsoft.com/office/drawing/2014/main" id="{6AAC7693-96FF-4DF9-9325-12664D98677F}"/>
              </a:ext>
            </a:extLst>
          </p:cNvPr>
          <p:cNvPicPr/>
          <p:nvPr/>
        </p:nvPicPr>
        <p:blipFill>
          <a:blip r:embed="rId3"/>
          <a:stretch>
            <a:fillRect/>
          </a:stretch>
        </p:blipFill>
        <p:spPr>
          <a:xfrm>
            <a:off x="6355884" y="1594784"/>
            <a:ext cx="5455815" cy="4305300"/>
          </a:xfrm>
          <a:prstGeom prst="rect">
            <a:avLst/>
          </a:prstGeom>
        </p:spPr>
      </p:pic>
    </p:spTree>
    <p:extLst>
      <p:ext uri="{BB962C8B-B14F-4D97-AF65-F5344CB8AC3E}">
        <p14:creationId xmlns:p14="http://schemas.microsoft.com/office/powerpoint/2010/main" val="316825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E1CF-353F-443B-A640-8ABD631F90CD}"/>
              </a:ext>
            </a:extLst>
          </p:cNvPr>
          <p:cNvSpPr>
            <a:spLocks noGrp="1"/>
          </p:cNvSpPr>
          <p:nvPr>
            <p:ph type="title"/>
          </p:nvPr>
        </p:nvSpPr>
        <p:spPr>
          <a:xfrm>
            <a:off x="913795" y="173372"/>
            <a:ext cx="10353762" cy="615193"/>
          </a:xfrm>
        </p:spPr>
        <p:txBody>
          <a:bodyPr>
            <a:normAutofit fontScale="90000"/>
          </a:bodyPr>
          <a:lstStyle/>
          <a:p>
            <a:r>
              <a:rPr lang="en-US" dirty="0"/>
              <a:t>Conclusion</a:t>
            </a:r>
            <a:endParaRPr lang="en-IN" dirty="0"/>
          </a:p>
        </p:txBody>
      </p:sp>
      <p:sp>
        <p:nvSpPr>
          <p:cNvPr id="3" name="Content Placeholder 2">
            <a:extLst>
              <a:ext uri="{FF2B5EF4-FFF2-40B4-BE49-F238E27FC236}">
                <a16:creationId xmlns:a16="http://schemas.microsoft.com/office/drawing/2014/main" id="{6F565167-15ED-4CCA-AFB8-ADD6E35E8EFE}"/>
              </a:ext>
            </a:extLst>
          </p:cNvPr>
          <p:cNvSpPr>
            <a:spLocks noGrp="1"/>
          </p:cNvSpPr>
          <p:nvPr>
            <p:ph idx="1"/>
          </p:nvPr>
        </p:nvSpPr>
        <p:spPr>
          <a:xfrm>
            <a:off x="192948" y="788565"/>
            <a:ext cx="11937534" cy="5964573"/>
          </a:xfrm>
        </p:spPr>
        <p:txBody>
          <a:bodyPr>
            <a:normAutofit fontScale="92500" lnSpcReduction="20000"/>
          </a:bodyPr>
          <a:lstStyle/>
          <a:p>
            <a:r>
              <a:rPr lang="en-US" dirty="0"/>
              <a:t>Key Findings and Conclusions of the Study</a:t>
            </a:r>
          </a:p>
          <a:p>
            <a:pPr marL="36900" indent="0">
              <a:buNone/>
            </a:pPr>
            <a:r>
              <a:rPr lang="en-US" sz="1800" dirty="0">
                <a:latin typeface="Arial" panose="020B0604020202020204" pitchFamily="34" charset="0"/>
                <a:cs typeface="Arial" panose="020B0604020202020204" pitchFamily="34" charset="0"/>
              </a:rPr>
              <a:t>From the whole evaluation we can see that the maximum number of words in fake news were regarding Trump, and Clinton and we can interpret that it was due to election campaign which was held during US presential election and we know these adverse effects of the voters which were influenced by the fake news and most of the real news had said, trump and president, and fake news which was cleared by trump’s campaign, but can hardly see any clarity or real news from the side of Clinton, and due to which the impact we already saw on election results and regarding the election advertisement and news Facebook’s CEO Mark Zuckerberg also got extensively question by congress.</a:t>
            </a:r>
          </a:p>
          <a:p>
            <a:pPr marL="36900" indent="0">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So, from the words frequency chart we can clearly see that most of the news were related to US presential election between Trump and Clinton, and by implementing passive aggressive algorithms we can see that the we have achieved a good score as it calculates the errors and updates its own learning rate which makes our model more reliable.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Limitations of this work and Scope for Future Work</a:t>
            </a: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 were many limitations which training the models as I was trying to train all ensemble algorithms and SVC and KNN but they failed to provide better result and was taking a lot of time more than 72 hours to evaluate due the dataset as it was large.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Future scope of work will be definitely to implemented hyper tunning the algorithms might give better results, but as per research scholars Passive Aggressive classifier works best for fake news classification.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However, wanted to try creating training batches as we did for deep learning as it was taking a lot time to train keeping test set completely aside till we train the whole model but due to short time and lack of computational power was unable to implement.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sz="1800" dirty="0">
              <a:latin typeface="Arial" panose="020B0604020202020204" pitchFamily="34" charset="0"/>
              <a:cs typeface="Arial" panose="020B0604020202020204" pitchFamily="34" charset="0"/>
            </a:endParaRPr>
          </a:p>
          <a:p>
            <a:pPr marL="3690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753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035F-AD89-4DCF-AEA4-54CCD0747199}"/>
              </a:ext>
            </a:extLst>
          </p:cNvPr>
          <p:cNvSpPr>
            <a:spLocks noGrp="1"/>
          </p:cNvSpPr>
          <p:nvPr>
            <p:ph type="title"/>
          </p:nvPr>
        </p:nvSpPr>
        <p:spPr>
          <a:xfrm>
            <a:off x="894221" y="131427"/>
            <a:ext cx="10353762" cy="935374"/>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E016E8DF-3095-4CDA-BEAB-7A9CBE5AADC0}"/>
              </a:ext>
            </a:extLst>
          </p:cNvPr>
          <p:cNvSpPr>
            <a:spLocks noGrp="1"/>
          </p:cNvSpPr>
          <p:nvPr>
            <p:ph idx="1"/>
          </p:nvPr>
        </p:nvSpPr>
        <p:spPr>
          <a:xfrm>
            <a:off x="913795" y="1140904"/>
            <a:ext cx="10353762" cy="4650296"/>
          </a:xfrm>
        </p:spPr>
        <p:txBody>
          <a:bodyPr>
            <a:normAutofit lnSpcReduction="10000"/>
          </a:bodyPr>
          <a:lstStyle/>
          <a:p>
            <a:r>
              <a:rPr lang="en-US" dirty="0"/>
              <a:t>Business Problem Framing</a:t>
            </a:r>
          </a:p>
          <a:p>
            <a:pPr marL="36900" indent="0">
              <a:buNone/>
            </a:pPr>
            <a:r>
              <a:rPr lang="en-US" dirty="0"/>
              <a:t> </a:t>
            </a:r>
            <a:r>
              <a:rPr lang="en-IN" sz="1800" dirty="0">
                <a:effectLst/>
                <a:latin typeface="Arial" panose="020B0604020202020204" pitchFamily="34" charset="0"/>
                <a:ea typeface="Calibri" panose="020F0502020204030204" pitchFamily="34" charset="0"/>
                <a:cs typeface="Times New Roman" panose="02020603050405020304" pitchFamily="18" charset="0"/>
              </a:rPr>
              <a:t>The project is concerned with identifying a solution that could be used to detect and ﬁlter out sites      containing fake news for purpose of helping users to avoid being lured by clickbait. It is imperative that such solutions are identiﬁed as they will prove to be useful to both readers and tech companies involved in the issue.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Conceptual Background of the Domain Problem</a:t>
            </a:r>
          </a:p>
          <a:p>
            <a:pPr marL="36900" indent="0">
              <a:buNone/>
            </a:pPr>
            <a:r>
              <a:rPr lang="en-US" sz="1800" dirty="0">
                <a:effectLst/>
                <a:latin typeface="Arial" panose="020B0604020202020204" pitchFamily="34" charset="0"/>
                <a:cs typeface="Times New Roman" panose="02020603050405020304" pitchFamily="18" charset="0"/>
              </a:rPr>
              <a:t>The idea of fake news is not a novel concept. Notably, the idea has been in existence even before the emergence of the Internet as publishers used false and misleading information to further their interests. Following the advent of the web, more and more consumers began forsaking the traditional media channels used to disseminate information for online platforms. Not only does the latter alternative allow users to access a variety of publications in one sitting, but it is also more convenience and faster. The development, however, came with a redeﬁned concept of fake news as content publishers began using what has come to be commonly referred to as a clickbait.</a:t>
            </a:r>
            <a:endParaRPr lang="en-IN" sz="1800" dirty="0">
              <a:effectLst/>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5020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0CBD-0507-409C-8DA9-CA6D7DFCC485}"/>
              </a:ext>
            </a:extLst>
          </p:cNvPr>
          <p:cNvSpPr>
            <a:spLocks noGrp="1"/>
          </p:cNvSpPr>
          <p:nvPr>
            <p:ph type="title"/>
          </p:nvPr>
        </p:nvSpPr>
        <p:spPr>
          <a:xfrm>
            <a:off x="813127" y="219513"/>
            <a:ext cx="10353762" cy="847288"/>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2BA09391-27AC-4297-9CB6-9E4BF799E574}"/>
              </a:ext>
            </a:extLst>
          </p:cNvPr>
          <p:cNvSpPr>
            <a:spLocks noGrp="1"/>
          </p:cNvSpPr>
          <p:nvPr>
            <p:ph idx="1"/>
          </p:nvPr>
        </p:nvSpPr>
        <p:spPr>
          <a:xfrm>
            <a:off x="335560" y="1195605"/>
            <a:ext cx="11660697" cy="5314251"/>
          </a:xfrm>
        </p:spPr>
        <p:txBody>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Mathematical/ Analytical Modelling of the Problem</a:t>
            </a:r>
          </a:p>
          <a:p>
            <a:pPr marL="36900" indent="0">
              <a:buNone/>
            </a:pPr>
            <a:endParaRPr lang="en-IN" dirty="0"/>
          </a:p>
        </p:txBody>
      </p:sp>
      <p:pic>
        <p:nvPicPr>
          <p:cNvPr id="4" name="Picture 3">
            <a:extLst>
              <a:ext uri="{FF2B5EF4-FFF2-40B4-BE49-F238E27FC236}">
                <a16:creationId xmlns:a16="http://schemas.microsoft.com/office/drawing/2014/main" id="{5D0C2817-4526-4CC0-B566-1E1105DE3CE7}"/>
              </a:ext>
            </a:extLst>
          </p:cNvPr>
          <p:cNvPicPr/>
          <p:nvPr/>
        </p:nvPicPr>
        <p:blipFill>
          <a:blip r:embed="rId2">
            <a:extLst>
              <a:ext uri="{28A0092B-C50C-407E-A947-70E740481C1C}">
                <a14:useLocalDpi xmlns:a14="http://schemas.microsoft.com/office/drawing/2010/main" val="0"/>
              </a:ext>
            </a:extLst>
          </a:blip>
          <a:stretch>
            <a:fillRect/>
          </a:stretch>
        </p:blipFill>
        <p:spPr>
          <a:xfrm>
            <a:off x="602696" y="1892503"/>
            <a:ext cx="2719344" cy="1739929"/>
          </a:xfrm>
          <a:prstGeom prst="rect">
            <a:avLst/>
          </a:prstGeom>
        </p:spPr>
      </p:pic>
      <p:pic>
        <p:nvPicPr>
          <p:cNvPr id="5" name="Picture 4">
            <a:extLst>
              <a:ext uri="{FF2B5EF4-FFF2-40B4-BE49-F238E27FC236}">
                <a16:creationId xmlns:a16="http://schemas.microsoft.com/office/drawing/2014/main" id="{3ACD90CA-8EA4-4C9A-99F8-1A2B1023F1AE}"/>
              </a:ext>
            </a:extLst>
          </p:cNvPr>
          <p:cNvPicPr/>
          <p:nvPr/>
        </p:nvPicPr>
        <p:blipFill>
          <a:blip r:embed="rId3"/>
          <a:stretch>
            <a:fillRect/>
          </a:stretch>
        </p:blipFill>
        <p:spPr>
          <a:xfrm>
            <a:off x="602696" y="4329330"/>
            <a:ext cx="2719344" cy="1668798"/>
          </a:xfrm>
          <a:prstGeom prst="rect">
            <a:avLst/>
          </a:prstGeom>
        </p:spPr>
      </p:pic>
      <p:sp>
        <p:nvSpPr>
          <p:cNvPr id="6" name="TextBox 5">
            <a:extLst>
              <a:ext uri="{FF2B5EF4-FFF2-40B4-BE49-F238E27FC236}">
                <a16:creationId xmlns:a16="http://schemas.microsoft.com/office/drawing/2014/main" id="{0C738339-26A6-4988-88F6-380D60A55FDA}"/>
              </a:ext>
            </a:extLst>
          </p:cNvPr>
          <p:cNvSpPr txBox="1"/>
          <p:nvPr/>
        </p:nvSpPr>
        <p:spPr>
          <a:xfrm>
            <a:off x="3926048" y="1892503"/>
            <a:ext cx="7852095" cy="1754326"/>
          </a:xfrm>
          <a:prstGeom prst="rect">
            <a:avLst/>
          </a:prstGeom>
          <a:noFill/>
        </p:spPr>
        <p:txBody>
          <a:bodyPr wrap="square" rtlCol="0">
            <a:spAutoFit/>
          </a:bodyPr>
          <a:lstStyle/>
          <a:p>
            <a:r>
              <a:rPr lang="en-IN" sz="1800" dirty="0">
                <a:effectLst/>
                <a:latin typeface="Arial" panose="020B0604020202020204" pitchFamily="34" charset="0"/>
                <a:ea typeface="Calibri" panose="020F0502020204030204" pitchFamily="34" charset="0"/>
              </a:rPr>
              <a:t>From the above we can see that length of headlines and news and their statistical summary, so left side table is for headline and we can see that the average length of headlines is 72 and minimum length is 3 and max length is 456, and on right side table is for news, and we can see that the average is 4552, and minimum length is 1 and maximum length is 142961, so some news can be genuine, so we can’t consider them outliers.</a:t>
            </a:r>
            <a:endParaRPr lang="en-IN" dirty="0"/>
          </a:p>
        </p:txBody>
      </p:sp>
    </p:spTree>
    <p:extLst>
      <p:ext uri="{BB962C8B-B14F-4D97-AF65-F5344CB8AC3E}">
        <p14:creationId xmlns:p14="http://schemas.microsoft.com/office/powerpoint/2010/main" val="266659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EA6F-DF28-4B10-AD8F-E54B7703A527}"/>
              </a:ext>
            </a:extLst>
          </p:cNvPr>
          <p:cNvSpPr>
            <a:spLocks noGrp="1"/>
          </p:cNvSpPr>
          <p:nvPr>
            <p:ph type="title"/>
          </p:nvPr>
        </p:nvSpPr>
        <p:spPr>
          <a:xfrm>
            <a:off x="913795" y="148205"/>
            <a:ext cx="10353762" cy="782973"/>
          </a:xfrm>
        </p:spPr>
        <p:txBody>
          <a:bodyPr/>
          <a:lstStyle/>
          <a:p>
            <a:r>
              <a:rPr lang="en-IN" dirty="0"/>
              <a:t>•	Data </a:t>
            </a:r>
            <a:r>
              <a:rPr lang="en-IN" dirty="0" err="1"/>
              <a:t>Preprocessing</a:t>
            </a:r>
            <a:r>
              <a:rPr lang="en-IN" dirty="0"/>
              <a:t> Done</a:t>
            </a:r>
          </a:p>
        </p:txBody>
      </p:sp>
      <p:sp>
        <p:nvSpPr>
          <p:cNvPr id="3" name="Content Placeholder 2">
            <a:extLst>
              <a:ext uri="{FF2B5EF4-FFF2-40B4-BE49-F238E27FC236}">
                <a16:creationId xmlns:a16="http://schemas.microsoft.com/office/drawing/2014/main" id="{ACBAE14D-4FD6-4ECE-A927-4972844DD738}"/>
              </a:ext>
            </a:extLst>
          </p:cNvPr>
          <p:cNvSpPr>
            <a:spLocks noGrp="1"/>
          </p:cNvSpPr>
          <p:nvPr>
            <p:ph idx="1"/>
          </p:nvPr>
        </p:nvSpPr>
        <p:spPr>
          <a:xfrm>
            <a:off x="913795" y="1342240"/>
            <a:ext cx="10353762" cy="4448960"/>
          </a:xfrm>
        </p:spPr>
        <p:txBody>
          <a:bodyPr/>
          <a:lstStyle/>
          <a:p>
            <a:r>
              <a:rPr lang="en-US" sz="1800" dirty="0">
                <a:latin typeface="Arial" panose="020B0604020202020204" pitchFamily="34" charset="0"/>
                <a:cs typeface="Arial" panose="020B0604020202020204" pitchFamily="34" charset="0"/>
              </a:rPr>
              <a:t>Converted the given text to string and lower case, so even if we get numeric values we can treat it like a string.</a:t>
            </a:r>
          </a:p>
          <a:p>
            <a:r>
              <a:rPr lang="en-US" sz="1800" dirty="0">
                <a:latin typeface="Arial" panose="020B0604020202020204" pitchFamily="34" charset="0"/>
                <a:cs typeface="Arial" panose="020B0604020202020204" pitchFamily="34" charset="0"/>
              </a:rPr>
              <a:t>Removed special characters and spaces and tokenized the word using RegexpTokenizer.</a:t>
            </a:r>
          </a:p>
          <a:p>
            <a:r>
              <a:rPr lang="en-US" sz="1800" dirty="0">
                <a:latin typeface="Arial" panose="020B0604020202020204" pitchFamily="34" charset="0"/>
                <a:cs typeface="Arial" panose="020B0604020202020204" pitchFamily="34" charset="0"/>
              </a:rPr>
              <a:t>Removing stop words and implemented WordNet </a:t>
            </a:r>
            <a:r>
              <a:rPr lang="en-US" sz="1800" dirty="0" err="1">
                <a:latin typeface="Arial" panose="020B0604020202020204" pitchFamily="34" charset="0"/>
                <a:cs typeface="Arial" panose="020B0604020202020204" pitchFamily="34" charset="0"/>
              </a:rPr>
              <a:t>Lemmatizer</a:t>
            </a:r>
            <a:r>
              <a:rPr lang="en-US" sz="1800" dirty="0">
                <a:latin typeface="Arial" panose="020B0604020202020204" pitchFamily="34" charset="0"/>
                <a:cs typeface="Arial" panose="020B0604020202020204" pitchFamily="34" charset="0"/>
              </a:rPr>
              <a:t> and porter stemmer to further clean the data.</a:t>
            </a:r>
          </a:p>
          <a:p>
            <a:r>
              <a:rPr lang="en-US" sz="1800" dirty="0">
                <a:latin typeface="Arial" panose="020B0604020202020204" pitchFamily="34" charset="0"/>
                <a:cs typeface="Arial" panose="020B0604020202020204" pitchFamily="34" charset="0"/>
              </a:rPr>
              <a:t>Joined the filter words and created a new column as Full News and stored all the filter words into that column.</a:t>
            </a:r>
          </a:p>
          <a:p>
            <a:r>
              <a:rPr lang="en-US" sz="1800" dirty="0">
                <a:latin typeface="Arial" panose="020B0604020202020204" pitchFamily="34" charset="0"/>
                <a:cs typeface="Arial" panose="020B0604020202020204" pitchFamily="34" charset="0"/>
              </a:rPr>
              <a:t>Implemented TFIDF vectorizer to convert the text into vectors.</a:t>
            </a:r>
          </a:p>
          <a:p>
            <a:r>
              <a:rPr lang="en-US" sz="1800" dirty="0">
                <a:latin typeface="Arial" panose="020B0604020202020204" pitchFamily="34" charset="0"/>
                <a:cs typeface="Arial" panose="020B0604020202020204" pitchFamily="34" charset="0"/>
              </a:rPr>
              <a:t>Splitted the dataset into test train.</a:t>
            </a:r>
          </a:p>
          <a:p>
            <a:r>
              <a:rPr lang="en-US" sz="1800" dirty="0">
                <a:latin typeface="Arial" panose="020B0604020202020204" pitchFamily="34" charset="0"/>
                <a:cs typeface="Arial" panose="020B0604020202020204" pitchFamily="34" charset="0"/>
              </a:rPr>
              <a:t>Implemented various Machine Learning Algorithms and compared different models in it, and selected best model.</a:t>
            </a:r>
          </a:p>
          <a:p>
            <a:endParaRPr lang="en-IN" dirty="0"/>
          </a:p>
        </p:txBody>
      </p:sp>
    </p:spTree>
    <p:extLst>
      <p:ext uri="{BB962C8B-B14F-4D97-AF65-F5344CB8AC3E}">
        <p14:creationId xmlns:p14="http://schemas.microsoft.com/office/powerpoint/2010/main" val="72220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853E-CD8F-46F3-AF9A-738EF24A20C9}"/>
              </a:ext>
            </a:extLst>
          </p:cNvPr>
          <p:cNvSpPr>
            <a:spLocks noGrp="1"/>
          </p:cNvSpPr>
          <p:nvPr>
            <p:ph type="title"/>
          </p:nvPr>
        </p:nvSpPr>
        <p:spPr>
          <a:xfrm>
            <a:off x="913795" y="156595"/>
            <a:ext cx="10353762" cy="791361"/>
          </a:xfrm>
        </p:spPr>
        <p:txBody>
          <a:bodyPr/>
          <a:lstStyle/>
          <a:p>
            <a:r>
              <a:rPr lang="en-US" dirty="0"/>
              <a:t>Data Inputs- Logic- Output Relationships</a:t>
            </a:r>
            <a:endParaRPr lang="en-IN" dirty="0"/>
          </a:p>
        </p:txBody>
      </p:sp>
      <p:pic>
        <p:nvPicPr>
          <p:cNvPr id="7" name="Content Placeholder 6">
            <a:extLst>
              <a:ext uri="{FF2B5EF4-FFF2-40B4-BE49-F238E27FC236}">
                <a16:creationId xmlns:a16="http://schemas.microsoft.com/office/drawing/2014/main" id="{B291B46D-C7DD-4958-855A-DDF57F11958C}"/>
              </a:ext>
            </a:extLst>
          </p:cNvPr>
          <p:cNvPicPr>
            <a:picLocks noGrp="1"/>
          </p:cNvPicPr>
          <p:nvPr>
            <p:ph idx="1"/>
          </p:nvPr>
        </p:nvPicPr>
        <p:blipFill>
          <a:blip r:embed="rId2"/>
          <a:stretch>
            <a:fillRect/>
          </a:stretch>
        </p:blipFill>
        <p:spPr>
          <a:xfrm>
            <a:off x="80853" y="947955"/>
            <a:ext cx="5547918" cy="2910981"/>
          </a:xfrm>
          <a:prstGeom prst="rect">
            <a:avLst/>
          </a:prstGeom>
        </p:spPr>
      </p:pic>
      <p:pic>
        <p:nvPicPr>
          <p:cNvPr id="8" name="Picture 7">
            <a:extLst>
              <a:ext uri="{FF2B5EF4-FFF2-40B4-BE49-F238E27FC236}">
                <a16:creationId xmlns:a16="http://schemas.microsoft.com/office/drawing/2014/main" id="{3AFFF18A-8A9E-4095-B528-607CAEB40BA3}"/>
              </a:ext>
            </a:extLst>
          </p:cNvPr>
          <p:cNvPicPr/>
          <p:nvPr/>
        </p:nvPicPr>
        <p:blipFill>
          <a:blip r:embed="rId3"/>
          <a:stretch>
            <a:fillRect/>
          </a:stretch>
        </p:blipFill>
        <p:spPr>
          <a:xfrm>
            <a:off x="6096000" y="947955"/>
            <a:ext cx="5547918" cy="3011649"/>
          </a:xfrm>
          <a:prstGeom prst="rect">
            <a:avLst/>
          </a:prstGeom>
        </p:spPr>
      </p:pic>
      <p:pic>
        <p:nvPicPr>
          <p:cNvPr id="9" name="Picture 8">
            <a:extLst>
              <a:ext uri="{FF2B5EF4-FFF2-40B4-BE49-F238E27FC236}">
                <a16:creationId xmlns:a16="http://schemas.microsoft.com/office/drawing/2014/main" id="{B2341CF5-CA62-4B60-A7B9-EE45349A056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0853" y="4463678"/>
            <a:ext cx="2609850" cy="1817370"/>
          </a:xfrm>
          <a:prstGeom prst="rect">
            <a:avLst/>
          </a:prstGeom>
        </p:spPr>
      </p:pic>
      <p:pic>
        <p:nvPicPr>
          <p:cNvPr id="10" name="Picture 9">
            <a:extLst>
              <a:ext uri="{FF2B5EF4-FFF2-40B4-BE49-F238E27FC236}">
                <a16:creationId xmlns:a16="http://schemas.microsoft.com/office/drawing/2014/main" id="{2AF5259C-1544-453A-9AD7-E1FF9720E88C}"/>
              </a:ext>
            </a:extLst>
          </p:cNvPr>
          <p:cNvPicPr/>
          <p:nvPr/>
        </p:nvPicPr>
        <p:blipFill>
          <a:blip r:embed="rId5"/>
          <a:stretch>
            <a:fillRect/>
          </a:stretch>
        </p:blipFill>
        <p:spPr>
          <a:xfrm>
            <a:off x="3304085" y="4462157"/>
            <a:ext cx="2664460" cy="1800225"/>
          </a:xfrm>
          <a:prstGeom prst="rect">
            <a:avLst/>
          </a:prstGeom>
        </p:spPr>
      </p:pic>
      <p:sp>
        <p:nvSpPr>
          <p:cNvPr id="6" name="TextBox 5">
            <a:extLst>
              <a:ext uri="{FF2B5EF4-FFF2-40B4-BE49-F238E27FC236}">
                <a16:creationId xmlns:a16="http://schemas.microsoft.com/office/drawing/2014/main" id="{34866D2B-1F09-42DE-ACBB-F299ACE06BD1}"/>
              </a:ext>
            </a:extLst>
          </p:cNvPr>
          <p:cNvSpPr txBox="1"/>
          <p:nvPr/>
        </p:nvSpPr>
        <p:spPr>
          <a:xfrm>
            <a:off x="553673" y="4025454"/>
            <a:ext cx="3632433" cy="369332"/>
          </a:xfrm>
          <a:prstGeom prst="rect">
            <a:avLst/>
          </a:prstGeom>
          <a:noFill/>
        </p:spPr>
        <p:txBody>
          <a:bodyPr wrap="square" rtlCol="0">
            <a:spAutoFit/>
          </a:bodyPr>
          <a:lstStyle/>
          <a:p>
            <a:r>
              <a:rPr lang="en-IN" sz="1800" b="1">
                <a:effectLst/>
                <a:latin typeface="Arial" panose="020B0604020202020204" pitchFamily="34" charset="0"/>
                <a:ea typeface="Calibri" panose="020F0502020204030204" pitchFamily="34" charset="0"/>
              </a:rPr>
              <a:t>Fake News words Frequency</a:t>
            </a:r>
            <a:endParaRPr lang="en-IN" dirty="0"/>
          </a:p>
        </p:txBody>
      </p:sp>
      <p:sp>
        <p:nvSpPr>
          <p:cNvPr id="11" name="TextBox 10">
            <a:extLst>
              <a:ext uri="{FF2B5EF4-FFF2-40B4-BE49-F238E27FC236}">
                <a16:creationId xmlns:a16="http://schemas.microsoft.com/office/drawing/2014/main" id="{7CB3F4C3-4387-4EC1-BE2C-E82CD59A7A4B}"/>
              </a:ext>
            </a:extLst>
          </p:cNvPr>
          <p:cNvSpPr txBox="1"/>
          <p:nvPr/>
        </p:nvSpPr>
        <p:spPr>
          <a:xfrm>
            <a:off x="0" y="6349940"/>
            <a:ext cx="2801923" cy="369332"/>
          </a:xfrm>
          <a:prstGeom prst="rect">
            <a:avLst/>
          </a:prstGeom>
          <a:noFill/>
        </p:spPr>
        <p:txBody>
          <a:bodyPr wrap="square" rtlCol="0">
            <a:spAutoFit/>
          </a:bodyPr>
          <a:lstStyle/>
          <a:p>
            <a:r>
              <a:rPr lang="en-IN" sz="1800" b="1" dirty="0">
                <a:effectLst/>
                <a:latin typeface="Arial" panose="020B0604020202020204" pitchFamily="34" charset="0"/>
                <a:ea typeface="Calibri" panose="020F0502020204030204" pitchFamily="34" charset="0"/>
              </a:rPr>
              <a:t>Fake News word Cloud</a:t>
            </a:r>
            <a:endParaRPr lang="en-IN" dirty="0"/>
          </a:p>
        </p:txBody>
      </p:sp>
      <p:sp>
        <p:nvSpPr>
          <p:cNvPr id="13" name="TextBox 12">
            <a:extLst>
              <a:ext uri="{FF2B5EF4-FFF2-40B4-BE49-F238E27FC236}">
                <a16:creationId xmlns:a16="http://schemas.microsoft.com/office/drawing/2014/main" id="{13042B67-3B10-4B00-BE40-6D202F55A1ED}"/>
              </a:ext>
            </a:extLst>
          </p:cNvPr>
          <p:cNvSpPr txBox="1"/>
          <p:nvPr/>
        </p:nvSpPr>
        <p:spPr>
          <a:xfrm>
            <a:off x="3304085" y="6349940"/>
            <a:ext cx="2664460" cy="369332"/>
          </a:xfrm>
          <a:prstGeom prst="rect">
            <a:avLst/>
          </a:prstGeom>
          <a:noFill/>
        </p:spPr>
        <p:txBody>
          <a:bodyPr wrap="square" rtlCol="0">
            <a:spAutoFit/>
          </a:bodyPr>
          <a:lstStyle/>
          <a:p>
            <a:r>
              <a:rPr lang="en-IN" sz="1800" b="1" dirty="0">
                <a:effectLst/>
                <a:latin typeface="Arial" panose="020B0604020202020204" pitchFamily="34" charset="0"/>
                <a:ea typeface="Calibri" panose="020F0502020204030204" pitchFamily="34" charset="0"/>
              </a:rPr>
              <a:t>Real News word Cloud</a:t>
            </a:r>
            <a:endParaRPr lang="en-IN" dirty="0"/>
          </a:p>
        </p:txBody>
      </p:sp>
      <p:sp>
        <p:nvSpPr>
          <p:cNvPr id="14" name="TextBox 13">
            <a:extLst>
              <a:ext uri="{FF2B5EF4-FFF2-40B4-BE49-F238E27FC236}">
                <a16:creationId xmlns:a16="http://schemas.microsoft.com/office/drawing/2014/main" id="{46759DCC-13B3-411F-96C9-867EB1A3DB9F}"/>
              </a:ext>
            </a:extLst>
          </p:cNvPr>
          <p:cNvSpPr txBox="1"/>
          <p:nvPr/>
        </p:nvSpPr>
        <p:spPr>
          <a:xfrm>
            <a:off x="7288859" y="4025454"/>
            <a:ext cx="3449049" cy="369332"/>
          </a:xfrm>
          <a:prstGeom prst="rect">
            <a:avLst/>
          </a:prstGeom>
          <a:noFill/>
        </p:spPr>
        <p:txBody>
          <a:bodyPr wrap="square" rtlCol="0">
            <a:spAutoFit/>
          </a:bodyPr>
          <a:lstStyle/>
          <a:p>
            <a:r>
              <a:rPr lang="en-IN" sz="1800" b="1" dirty="0">
                <a:effectLst/>
                <a:latin typeface="Arial" panose="020B0604020202020204" pitchFamily="34" charset="0"/>
                <a:ea typeface="Calibri" panose="020F0502020204030204" pitchFamily="34" charset="0"/>
              </a:rPr>
              <a:t>Real News words Frequency</a:t>
            </a:r>
            <a:endParaRPr lang="en-IN" dirty="0"/>
          </a:p>
        </p:txBody>
      </p:sp>
      <p:sp>
        <p:nvSpPr>
          <p:cNvPr id="15" name="TextBox 14">
            <a:extLst>
              <a:ext uri="{FF2B5EF4-FFF2-40B4-BE49-F238E27FC236}">
                <a16:creationId xmlns:a16="http://schemas.microsoft.com/office/drawing/2014/main" id="{2D180AE5-BA66-45CE-A205-1DA34E0F1AAE}"/>
              </a:ext>
            </a:extLst>
          </p:cNvPr>
          <p:cNvSpPr txBox="1"/>
          <p:nvPr/>
        </p:nvSpPr>
        <p:spPr>
          <a:xfrm>
            <a:off x="6233019" y="4462157"/>
            <a:ext cx="5805183" cy="2448299"/>
          </a:xfrm>
          <a:prstGeom prst="rect">
            <a:avLst/>
          </a:prstGeom>
          <a:noFill/>
        </p:spPr>
        <p:txBody>
          <a:bodyPr wrap="square" rtlCol="0">
            <a:spAutoFit/>
          </a:bodyPr>
          <a:lstStyle/>
          <a:p>
            <a:pPr marL="457200">
              <a:lnSpc>
                <a:spcPct val="107000"/>
              </a:lnSpc>
              <a:spcAft>
                <a:spcPts val="800"/>
              </a:spcAft>
              <a:tabLst>
                <a:tab pos="1019175" algn="l"/>
              </a:tabLst>
            </a:pPr>
            <a:r>
              <a:rPr lang="en-IN" sz="1800" dirty="0">
                <a:effectLst/>
                <a:latin typeface="Arial" panose="020B0604020202020204" pitchFamily="34" charset="0"/>
                <a:ea typeface="Calibri" panose="020F0502020204030204" pitchFamily="34" charset="0"/>
                <a:cs typeface="Times New Roman" panose="02020603050405020304" pitchFamily="18" charset="0"/>
              </a:rPr>
              <a:t>From the above we can see that most frequent words on both labels and we can observe the words which are leading to fake new are trump, Clinton, people, one, would, etc and words which are leading to real news are said, trump, would, one, people, etc, so we  can clearly see that above dataset extensively deals with news around US presidential elections between Trump and Clinton.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961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Identification of possible problem-solving approaches</a:t>
            </a:r>
          </a:p>
          <a:p>
            <a:pPr marL="36900" indent="0">
              <a:buNone/>
            </a:pPr>
            <a:endParaRPr lang="en-US" dirty="0"/>
          </a:p>
          <a:p>
            <a:endParaRPr lang="en-IN" dirty="0"/>
          </a:p>
        </p:txBody>
      </p:sp>
      <p:pic>
        <p:nvPicPr>
          <p:cNvPr id="4" name="Picture 3">
            <a:extLst>
              <a:ext uri="{FF2B5EF4-FFF2-40B4-BE49-F238E27FC236}">
                <a16:creationId xmlns:a16="http://schemas.microsoft.com/office/drawing/2014/main" id="{EFFD8B83-B1E4-45F5-AF1E-BEE7F3F68AC4}"/>
              </a:ext>
            </a:extLst>
          </p:cNvPr>
          <p:cNvPicPr/>
          <p:nvPr/>
        </p:nvPicPr>
        <p:blipFill>
          <a:blip r:embed="rId2"/>
          <a:stretch>
            <a:fillRect/>
          </a:stretch>
        </p:blipFill>
        <p:spPr>
          <a:xfrm>
            <a:off x="746015" y="1725728"/>
            <a:ext cx="3910050" cy="2519101"/>
          </a:xfrm>
          <a:prstGeom prst="rect">
            <a:avLst/>
          </a:prstGeom>
        </p:spPr>
      </p:pic>
      <p:sp>
        <p:nvSpPr>
          <p:cNvPr id="6" name="TextBox 5">
            <a:extLst>
              <a:ext uri="{FF2B5EF4-FFF2-40B4-BE49-F238E27FC236}">
                <a16:creationId xmlns:a16="http://schemas.microsoft.com/office/drawing/2014/main" id="{A13172E9-BC4A-4948-81AB-2086B984318B}"/>
              </a:ext>
            </a:extLst>
          </p:cNvPr>
          <p:cNvSpPr txBox="1"/>
          <p:nvPr/>
        </p:nvSpPr>
        <p:spPr>
          <a:xfrm>
            <a:off x="186655" y="4469726"/>
            <a:ext cx="11591488" cy="966483"/>
          </a:xfrm>
          <a:prstGeom prst="rect">
            <a:avLst/>
          </a:prstGeom>
          <a:noFill/>
        </p:spPr>
        <p:txBody>
          <a:bodyPr wrap="square">
            <a:spAutoFit/>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From the above we can see that the dataset is balanced which is good as it will help our model to classify more accurately, so we should expect good accuracy score, and as the volume of data was also good, so was able to implement Passive Aggressive Algorithm.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652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Testing of Identified Approaches (Algorithms)</a:t>
            </a:r>
          </a:p>
          <a:p>
            <a:pPr lvl="1"/>
            <a:r>
              <a:rPr lang="en-IN" dirty="0"/>
              <a:t>	LR=</a:t>
            </a:r>
            <a:r>
              <a:rPr lang="en-IN" dirty="0" err="1"/>
              <a:t>LogisticRegression</a:t>
            </a:r>
            <a:r>
              <a:rPr lang="en-IN" dirty="0"/>
              <a:t>()</a:t>
            </a:r>
          </a:p>
          <a:p>
            <a:pPr lvl="1"/>
            <a:r>
              <a:rPr lang="en-IN" dirty="0"/>
              <a:t>   DT=</a:t>
            </a:r>
            <a:r>
              <a:rPr lang="en-IN" dirty="0" err="1"/>
              <a:t>DecisionTreeClassifier</a:t>
            </a:r>
            <a:r>
              <a:rPr lang="en-IN" dirty="0"/>
              <a:t>()</a:t>
            </a:r>
          </a:p>
          <a:p>
            <a:pPr lvl="1"/>
            <a:r>
              <a:rPr lang="en-IN" dirty="0"/>
              <a:t>	GNB=</a:t>
            </a:r>
            <a:r>
              <a:rPr lang="en-IN" dirty="0" err="1"/>
              <a:t>MultinomialNB</a:t>
            </a:r>
            <a:r>
              <a:rPr lang="en-IN" dirty="0"/>
              <a:t>()</a:t>
            </a:r>
          </a:p>
          <a:p>
            <a:pPr lvl="1"/>
            <a:r>
              <a:rPr lang="en-IN" dirty="0"/>
              <a:t>	RFC=</a:t>
            </a:r>
            <a:r>
              <a:rPr lang="en-IN" dirty="0" err="1"/>
              <a:t>RandomForestClassifier</a:t>
            </a:r>
            <a:r>
              <a:rPr lang="en-IN" dirty="0"/>
              <a:t>()</a:t>
            </a:r>
          </a:p>
          <a:p>
            <a:pPr lvl="1"/>
            <a:r>
              <a:rPr lang="en-IN" dirty="0"/>
              <a:t>	ETC=</a:t>
            </a:r>
            <a:r>
              <a:rPr lang="en-IN" dirty="0" err="1"/>
              <a:t>ExtraTreesClassifier</a:t>
            </a:r>
            <a:r>
              <a:rPr lang="en-IN" dirty="0"/>
              <a:t>()</a:t>
            </a:r>
          </a:p>
          <a:p>
            <a:pPr lvl="1"/>
            <a:r>
              <a:rPr lang="en-IN" dirty="0"/>
              <a:t>	PAC=</a:t>
            </a:r>
            <a:r>
              <a:rPr lang="en-IN" dirty="0" err="1"/>
              <a:t>PassiveAggressiveClassifier</a:t>
            </a:r>
            <a:r>
              <a:rPr lang="en-IN" dirty="0"/>
              <a:t>()</a:t>
            </a:r>
          </a:p>
          <a:p>
            <a:endParaRPr lang="en-IN" dirty="0"/>
          </a:p>
        </p:txBody>
      </p:sp>
    </p:spTree>
    <p:extLst>
      <p:ext uri="{BB962C8B-B14F-4D97-AF65-F5344CB8AC3E}">
        <p14:creationId xmlns:p14="http://schemas.microsoft.com/office/powerpoint/2010/main" val="244456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Run and Evaluate selected models</a:t>
            </a:r>
            <a:r>
              <a:rPr lang="en-IN" dirty="0"/>
              <a:t>	</a:t>
            </a:r>
          </a:p>
          <a:p>
            <a:pPr marL="36900" indent="0">
              <a:buNone/>
            </a:pPr>
            <a:endParaRPr lang="en-IN" dirty="0"/>
          </a:p>
        </p:txBody>
      </p:sp>
      <p:pic>
        <p:nvPicPr>
          <p:cNvPr id="4" name="Picture 3">
            <a:extLst>
              <a:ext uri="{FF2B5EF4-FFF2-40B4-BE49-F238E27FC236}">
                <a16:creationId xmlns:a16="http://schemas.microsoft.com/office/drawing/2014/main" id="{25753ED4-58BC-4720-80AE-0845B781CD37}"/>
              </a:ext>
            </a:extLst>
          </p:cNvPr>
          <p:cNvPicPr/>
          <p:nvPr/>
        </p:nvPicPr>
        <p:blipFill>
          <a:blip r:embed="rId2"/>
          <a:stretch>
            <a:fillRect/>
          </a:stretch>
        </p:blipFill>
        <p:spPr>
          <a:xfrm>
            <a:off x="254466" y="1447837"/>
            <a:ext cx="5408103" cy="5120005"/>
          </a:xfrm>
          <a:prstGeom prst="rect">
            <a:avLst/>
          </a:prstGeom>
        </p:spPr>
      </p:pic>
      <p:pic>
        <p:nvPicPr>
          <p:cNvPr id="6" name="Picture 5">
            <a:extLst>
              <a:ext uri="{FF2B5EF4-FFF2-40B4-BE49-F238E27FC236}">
                <a16:creationId xmlns:a16="http://schemas.microsoft.com/office/drawing/2014/main" id="{83143BF6-5F58-4D07-8933-16B7C97773B0}"/>
              </a:ext>
            </a:extLst>
          </p:cNvPr>
          <p:cNvPicPr/>
          <p:nvPr/>
        </p:nvPicPr>
        <p:blipFill>
          <a:blip r:embed="rId3"/>
          <a:stretch>
            <a:fillRect/>
          </a:stretch>
        </p:blipFill>
        <p:spPr>
          <a:xfrm>
            <a:off x="6111380" y="1507747"/>
            <a:ext cx="4903365" cy="2007240"/>
          </a:xfrm>
          <a:prstGeom prst="rect">
            <a:avLst/>
          </a:prstGeom>
        </p:spPr>
      </p:pic>
      <p:sp>
        <p:nvSpPr>
          <p:cNvPr id="7" name="TextBox 6">
            <a:extLst>
              <a:ext uri="{FF2B5EF4-FFF2-40B4-BE49-F238E27FC236}">
                <a16:creationId xmlns:a16="http://schemas.microsoft.com/office/drawing/2014/main" id="{77722487-E1CF-4E54-B020-4B01E1690AEB}"/>
              </a:ext>
            </a:extLst>
          </p:cNvPr>
          <p:cNvSpPr txBox="1"/>
          <p:nvPr/>
        </p:nvSpPr>
        <p:spPr>
          <a:xfrm>
            <a:off x="6182686" y="3892492"/>
            <a:ext cx="5134063" cy="2031325"/>
          </a:xfrm>
          <a:prstGeom prst="rect">
            <a:avLst/>
          </a:prstGeom>
          <a:noFill/>
        </p:spPr>
        <p:txBody>
          <a:bodyPr wrap="square" rtlCol="0">
            <a:spAutoFit/>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From the above we can see that there are various models out of which we few gave good accuracy score as more than 90%, however passive aggressive algorithm performed the best then the rest of the models as we achieved 94% which was expected to perform the best out of all classifier algorithms. </a:t>
            </a:r>
            <a:endParaRPr lang="en-IN" dirty="0"/>
          </a:p>
        </p:txBody>
      </p:sp>
    </p:spTree>
    <p:extLst>
      <p:ext uri="{BB962C8B-B14F-4D97-AF65-F5344CB8AC3E}">
        <p14:creationId xmlns:p14="http://schemas.microsoft.com/office/powerpoint/2010/main" val="324165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E6A7-38D6-466C-8593-5E9ABCB65059}"/>
              </a:ext>
            </a:extLst>
          </p:cNvPr>
          <p:cNvSpPr>
            <a:spLocks noGrp="1"/>
          </p:cNvSpPr>
          <p:nvPr>
            <p:ph type="title"/>
          </p:nvPr>
        </p:nvSpPr>
        <p:spPr>
          <a:xfrm>
            <a:off x="746015" y="131427"/>
            <a:ext cx="10353762" cy="791362"/>
          </a:xfrm>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671C1ADD-F6CB-41A1-9FF9-57C9557BC5E5}"/>
              </a:ext>
            </a:extLst>
          </p:cNvPr>
          <p:cNvSpPr>
            <a:spLocks noGrp="1"/>
          </p:cNvSpPr>
          <p:nvPr>
            <p:ph idx="1"/>
          </p:nvPr>
        </p:nvSpPr>
        <p:spPr>
          <a:xfrm>
            <a:off x="285226" y="1015068"/>
            <a:ext cx="11652308" cy="5310231"/>
          </a:xfrm>
        </p:spPr>
        <p:txBody>
          <a:bodyPr/>
          <a:lstStyle/>
          <a:p>
            <a:r>
              <a:rPr lang="en-US" dirty="0"/>
              <a:t>	Visualizations</a:t>
            </a:r>
            <a:r>
              <a:rPr lang="en-IN" dirty="0"/>
              <a:t>	</a:t>
            </a:r>
          </a:p>
          <a:p>
            <a:pPr marL="36900" indent="0">
              <a:buNone/>
            </a:pPr>
            <a:endParaRPr lang="en-IN" dirty="0"/>
          </a:p>
        </p:txBody>
      </p:sp>
      <p:pic>
        <p:nvPicPr>
          <p:cNvPr id="6" name="Picture 5">
            <a:extLst>
              <a:ext uri="{FF2B5EF4-FFF2-40B4-BE49-F238E27FC236}">
                <a16:creationId xmlns:a16="http://schemas.microsoft.com/office/drawing/2014/main" id="{978F7774-EE15-4CEF-96A1-6927E88A8746}"/>
              </a:ext>
            </a:extLst>
          </p:cNvPr>
          <p:cNvPicPr/>
          <p:nvPr/>
        </p:nvPicPr>
        <p:blipFill>
          <a:blip r:embed="rId2"/>
          <a:stretch>
            <a:fillRect/>
          </a:stretch>
        </p:blipFill>
        <p:spPr>
          <a:xfrm>
            <a:off x="254466" y="1612783"/>
            <a:ext cx="5181600" cy="4024619"/>
          </a:xfrm>
          <a:prstGeom prst="rect">
            <a:avLst/>
          </a:prstGeom>
        </p:spPr>
      </p:pic>
      <p:pic>
        <p:nvPicPr>
          <p:cNvPr id="7" name="Picture 6">
            <a:extLst>
              <a:ext uri="{FF2B5EF4-FFF2-40B4-BE49-F238E27FC236}">
                <a16:creationId xmlns:a16="http://schemas.microsoft.com/office/drawing/2014/main" id="{AD69A8EB-3243-43A4-BB36-561FDB04E885}"/>
              </a:ext>
            </a:extLst>
          </p:cNvPr>
          <p:cNvPicPr/>
          <p:nvPr/>
        </p:nvPicPr>
        <p:blipFill>
          <a:blip r:embed="rId3"/>
          <a:stretch>
            <a:fillRect/>
          </a:stretch>
        </p:blipFill>
        <p:spPr>
          <a:xfrm>
            <a:off x="5876925" y="1577217"/>
            <a:ext cx="5619750" cy="4060185"/>
          </a:xfrm>
          <a:prstGeom prst="rect">
            <a:avLst/>
          </a:prstGeom>
        </p:spPr>
      </p:pic>
    </p:spTree>
    <p:extLst>
      <p:ext uri="{BB962C8B-B14F-4D97-AF65-F5344CB8AC3E}">
        <p14:creationId xmlns:p14="http://schemas.microsoft.com/office/powerpoint/2010/main" val="41722167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{23B69F13-6697-4363-B40B-7B458F32FC99}tf11665031_win32</Template>
  <TotalTime>47</TotalTime>
  <Words>1077</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Nova</vt:lpstr>
      <vt:lpstr>Arial Nova Light</vt:lpstr>
      <vt:lpstr>Calibri</vt:lpstr>
      <vt:lpstr>Wingdings 2</vt:lpstr>
      <vt:lpstr>SlateVTI</vt:lpstr>
      <vt:lpstr>Fake News Classification Project</vt:lpstr>
      <vt:lpstr>Problem Statement</vt:lpstr>
      <vt:lpstr>Analytical Problem Framing</vt:lpstr>
      <vt:lpstr>• Data Preprocessing Done</vt:lpstr>
      <vt:lpstr>Data Inputs- Logic- Output Relationships</vt:lpstr>
      <vt:lpstr>Model/s Development and Evaluation </vt:lpstr>
      <vt:lpstr>Model/s Development and Evaluation </vt:lpstr>
      <vt:lpstr>Model/s Development and Evaluation </vt:lpstr>
      <vt:lpstr>Model/s Development and Evaluation </vt:lpstr>
      <vt:lpstr>Model/s Development and Evaluation </vt:lpstr>
      <vt:lpstr>Model/s Development and Evaluation </vt:lpstr>
      <vt:lpstr>Model/s Development and Evaluation </vt:lpstr>
      <vt:lpstr>Model/s Development and Evaluation </vt:lpstr>
      <vt:lpstr>Model/s Development and Evaluation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Classification Project</dc:title>
  <dc:creator>Silent night</dc:creator>
  <cp:lastModifiedBy>Silent night</cp:lastModifiedBy>
  <cp:revision>6</cp:revision>
  <dcterms:created xsi:type="dcterms:W3CDTF">2020-11-26T00:58:21Z</dcterms:created>
  <dcterms:modified xsi:type="dcterms:W3CDTF">2020-11-26T01:45:40Z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